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18288000" cy="10287000"/>
  <p:notesSz cx="6858000" cy="9144000"/>
  <p:embeddedFontLst>
    <p:embeddedFont>
      <p:font typeface="League Spartan" panose="020B0604020202020204" charset="0"/>
      <p:regular r:id="rId25"/>
    </p:embeddedFont>
    <p:embeddedFont>
      <p:font typeface="Times New Roman Bold" panose="02020803070505020304" pitchFamily="18" charset="0"/>
      <p:regular r:id="rId26"/>
      <p:bold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39" d="100"/>
          <a:sy n="39" d="100"/>
        </p:scale>
        <p:origin x="940" y="6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2/10/2026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2/10/2026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2/10/2026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2/10/2026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2/10/2026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2/10/2026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2/10/2026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2/10/2026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2/10/2026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2/10/2026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2/10/2026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2/10/2026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sv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312" r="-2031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3086100" cy="10287000"/>
            <a:chOff x="0" y="0"/>
            <a:chExt cx="812800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2709333"/>
            </a:xfrm>
            <a:custGeom>
              <a:avLst/>
              <a:gdLst/>
              <a:ahLst/>
              <a:cxnLst/>
              <a:rect l="l" t="t" r="r" b="b"/>
              <a:pathLst>
                <a:path w="812800" h="2709333">
                  <a:moveTo>
                    <a:pt x="0" y="0"/>
                  </a:moveTo>
                  <a:lnTo>
                    <a:pt x="812800" y="0"/>
                  </a:lnTo>
                  <a:lnTo>
                    <a:pt x="81280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93C8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812800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2791132" y="3513987"/>
            <a:ext cx="13397189" cy="1697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05"/>
              </a:lnSpc>
              <a:spcBef>
                <a:spcPct val="0"/>
              </a:spcBef>
            </a:pPr>
            <a:r>
              <a:rPr lang="en-US" sz="4789" b="1" dirty="0">
                <a:solidFill>
                  <a:srgbClr val="593C8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INVENTRA-INTELLIGENT INVENTORY MANAGEMENT SYSTEM</a:t>
            </a:r>
          </a:p>
        </p:txBody>
      </p:sp>
      <p:sp>
        <p:nvSpPr>
          <p:cNvPr id="7" name="AutoShape 7"/>
          <p:cNvSpPr/>
          <p:nvPr/>
        </p:nvSpPr>
        <p:spPr>
          <a:xfrm flipV="1">
            <a:off x="3648322" y="5611372"/>
            <a:ext cx="9687995" cy="20505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Freeform 8"/>
          <p:cNvSpPr/>
          <p:nvPr/>
        </p:nvSpPr>
        <p:spPr>
          <a:xfrm>
            <a:off x="13763158" y="387350"/>
            <a:ext cx="4160184" cy="4114800"/>
          </a:xfrm>
          <a:custGeom>
            <a:avLst/>
            <a:gdLst/>
            <a:ahLst/>
            <a:cxnLst/>
            <a:rect l="l" t="t" r="r" b="b"/>
            <a:pathLst>
              <a:path w="4160184" h="4114800">
                <a:moveTo>
                  <a:pt x="0" y="0"/>
                </a:moveTo>
                <a:lnTo>
                  <a:pt x="4160184" y="0"/>
                </a:lnTo>
                <a:lnTo>
                  <a:pt x="416018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7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2843966" y="5955727"/>
            <a:ext cx="6688711" cy="43418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86"/>
              </a:lnSpc>
            </a:pPr>
            <a:r>
              <a:rPr lang="en-US" sz="306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Presentedby : TEAM 1</a:t>
            </a:r>
          </a:p>
          <a:p>
            <a:pPr algn="l">
              <a:lnSpc>
                <a:spcPts val="4286"/>
              </a:lnSpc>
            </a:pPr>
            <a:endParaRPr lang="en-US" sz="3061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l">
              <a:lnSpc>
                <a:spcPts val="4286"/>
              </a:lnSpc>
            </a:pPr>
            <a:r>
              <a:rPr lang="en-US" sz="306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Rishwana Sirajutheen</a:t>
            </a:r>
          </a:p>
          <a:p>
            <a:pPr algn="l">
              <a:lnSpc>
                <a:spcPts val="4286"/>
              </a:lnSpc>
            </a:pPr>
            <a:r>
              <a:rPr lang="en-US" sz="306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Naga Syamala Chintapalli</a:t>
            </a:r>
          </a:p>
          <a:p>
            <a:pPr algn="l">
              <a:lnSpc>
                <a:spcPts val="4286"/>
              </a:lnSpc>
            </a:pPr>
            <a:r>
              <a:rPr lang="en-US" sz="306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Dritisai Sivarathri</a:t>
            </a:r>
          </a:p>
          <a:p>
            <a:pPr algn="l">
              <a:lnSpc>
                <a:spcPts val="4286"/>
              </a:lnSpc>
            </a:pPr>
            <a:r>
              <a:rPr lang="en-US" sz="306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Tanoor Kiran </a:t>
            </a:r>
          </a:p>
          <a:p>
            <a:pPr algn="l">
              <a:lnSpc>
                <a:spcPts val="4286"/>
              </a:lnSpc>
            </a:pPr>
            <a:r>
              <a:rPr lang="en-US" sz="306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Hemanth Ravva</a:t>
            </a:r>
          </a:p>
          <a:p>
            <a:pPr algn="l">
              <a:lnSpc>
                <a:spcPts val="4286"/>
              </a:lnSpc>
              <a:spcBef>
                <a:spcPct val="0"/>
              </a:spcBef>
            </a:pPr>
            <a:endParaRPr lang="en-US" sz="3061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312" r="-20312"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6166442" y="1854114"/>
            <a:ext cx="6950794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12024340" y="3112547"/>
            <a:ext cx="5234960" cy="6149732"/>
          </a:xfrm>
          <a:custGeom>
            <a:avLst/>
            <a:gdLst/>
            <a:ahLst/>
            <a:cxnLst/>
            <a:rect l="l" t="t" r="r" b="b"/>
            <a:pathLst>
              <a:path w="5234960" h="6149732">
                <a:moveTo>
                  <a:pt x="0" y="0"/>
                </a:moveTo>
                <a:lnTo>
                  <a:pt x="5234960" y="0"/>
                </a:lnTo>
                <a:lnTo>
                  <a:pt x="5234960" y="6149732"/>
                </a:lnTo>
                <a:lnTo>
                  <a:pt x="0" y="61497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583511" y="1071309"/>
            <a:ext cx="14083577" cy="7828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73"/>
              </a:lnSpc>
            </a:pPr>
            <a:r>
              <a:rPr lang="en-US" sz="2980" b="1">
                <a:solidFill>
                  <a:srgbClr val="593C8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MODULE 1 – SUMMARY &amp; STRENGTHS</a:t>
            </a:r>
          </a:p>
          <a:p>
            <a:pPr algn="ctr">
              <a:lnSpc>
                <a:spcPts val="1933"/>
              </a:lnSpc>
              <a:spcBef>
                <a:spcPct val="0"/>
              </a:spcBef>
            </a:pPr>
            <a:endParaRPr lang="en-US" sz="2980" b="1">
              <a:solidFill>
                <a:srgbClr val="593C8F"/>
              </a:solidFill>
              <a:latin typeface="Times New Roman Bold"/>
              <a:ea typeface="Times New Roman Bold"/>
              <a:cs typeface="Times New Roman Bold"/>
              <a:sym typeface="Times New Roman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2929175" y="3003793"/>
            <a:ext cx="6696125" cy="41530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19"/>
              </a:lnSpc>
            </a:pPr>
            <a:r>
              <a:rPr lang="en-US" sz="3942" b="1">
                <a:solidFill>
                  <a:srgbClr val="593C8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Key Strengths</a:t>
            </a:r>
          </a:p>
          <a:p>
            <a:pPr algn="l">
              <a:lnSpc>
                <a:spcPts val="5519"/>
              </a:lnSpc>
            </a:pPr>
            <a:r>
              <a:rPr lang="en-US" sz="3942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•Secure authentication</a:t>
            </a:r>
          </a:p>
          <a:p>
            <a:pPr algn="l">
              <a:lnSpc>
                <a:spcPts val="5519"/>
              </a:lnSpc>
            </a:pPr>
            <a:r>
              <a:rPr lang="en-US" sz="3942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•Encrypted password storage</a:t>
            </a:r>
          </a:p>
          <a:p>
            <a:pPr algn="l">
              <a:lnSpc>
                <a:spcPts val="5799"/>
              </a:lnSpc>
            </a:pPr>
            <a:r>
              <a:rPr lang="en-US" sz="4142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•Token-based authorization</a:t>
            </a:r>
          </a:p>
          <a:p>
            <a:pPr algn="l">
              <a:lnSpc>
                <a:spcPts val="5519"/>
              </a:lnSpc>
            </a:pPr>
            <a:r>
              <a:rPr lang="en-US" sz="3942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•Industry-standard architecture</a:t>
            </a:r>
          </a:p>
          <a:p>
            <a:pPr algn="l">
              <a:lnSpc>
                <a:spcPts val="4959"/>
              </a:lnSpc>
              <a:spcBef>
                <a:spcPct val="0"/>
              </a:spcBef>
            </a:pPr>
            <a:endParaRPr lang="en-US" sz="3942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3721616" y="2071199"/>
            <a:ext cx="1840409" cy="7385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18"/>
              </a:lnSpc>
              <a:spcBef>
                <a:spcPct val="0"/>
              </a:spcBef>
            </a:pPr>
            <a:r>
              <a:rPr lang="en-US" sz="4298" b="1">
                <a:solidFill>
                  <a:srgbClr val="593C8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FLOW 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312" r="-2031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967115" y="1306587"/>
            <a:ext cx="14353770" cy="7673826"/>
          </a:xfrm>
          <a:custGeom>
            <a:avLst/>
            <a:gdLst/>
            <a:ahLst/>
            <a:cxnLst/>
            <a:rect l="l" t="t" r="r" b="b"/>
            <a:pathLst>
              <a:path w="14353770" h="7673826">
                <a:moveTo>
                  <a:pt x="0" y="0"/>
                </a:moveTo>
                <a:lnTo>
                  <a:pt x="14353770" y="0"/>
                </a:lnTo>
                <a:lnTo>
                  <a:pt x="14353770" y="7673826"/>
                </a:lnTo>
                <a:lnTo>
                  <a:pt x="0" y="76738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257" r="-5257"/>
            </a:stretch>
          </a:blipFill>
        </p:spPr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312" r="-2031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065662" y="1719354"/>
            <a:ext cx="14156676" cy="6848292"/>
          </a:xfrm>
          <a:custGeom>
            <a:avLst/>
            <a:gdLst/>
            <a:ahLst/>
            <a:cxnLst/>
            <a:rect l="l" t="t" r="r" b="b"/>
            <a:pathLst>
              <a:path w="14156676" h="6848292">
                <a:moveTo>
                  <a:pt x="0" y="0"/>
                </a:moveTo>
                <a:lnTo>
                  <a:pt x="14156676" y="0"/>
                </a:lnTo>
                <a:lnTo>
                  <a:pt x="14156676" y="6848292"/>
                </a:lnTo>
                <a:lnTo>
                  <a:pt x="0" y="68482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312" r="-2031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4605469" y="692040"/>
            <a:ext cx="9077062" cy="1307947"/>
            <a:chOff x="0" y="0"/>
            <a:chExt cx="12102749" cy="1743929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11913181" cy="1743929"/>
              <a:chOff x="0" y="0"/>
              <a:chExt cx="2353221" cy="34448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2353221" cy="344480"/>
              </a:xfrm>
              <a:custGeom>
                <a:avLst/>
                <a:gdLst/>
                <a:ahLst/>
                <a:cxnLst/>
                <a:rect l="l" t="t" r="r" b="b"/>
                <a:pathLst>
                  <a:path w="2353221" h="344480">
                    <a:moveTo>
                      <a:pt x="44191" y="0"/>
                    </a:moveTo>
                    <a:lnTo>
                      <a:pt x="2309030" y="0"/>
                    </a:lnTo>
                    <a:cubicBezTo>
                      <a:pt x="2333436" y="0"/>
                      <a:pt x="2353221" y="19785"/>
                      <a:pt x="2353221" y="44191"/>
                    </a:cubicBezTo>
                    <a:lnTo>
                      <a:pt x="2353221" y="300289"/>
                    </a:lnTo>
                    <a:cubicBezTo>
                      <a:pt x="2353221" y="324695"/>
                      <a:pt x="2333436" y="344480"/>
                      <a:pt x="2309030" y="344480"/>
                    </a:cubicBezTo>
                    <a:lnTo>
                      <a:pt x="44191" y="344480"/>
                    </a:lnTo>
                    <a:cubicBezTo>
                      <a:pt x="19785" y="344480"/>
                      <a:pt x="0" y="324695"/>
                      <a:pt x="0" y="300289"/>
                    </a:cubicBezTo>
                    <a:lnTo>
                      <a:pt x="0" y="44191"/>
                    </a:lnTo>
                    <a:cubicBezTo>
                      <a:pt x="0" y="19785"/>
                      <a:pt x="19785" y="0"/>
                      <a:pt x="44191" y="0"/>
                    </a:cubicBezTo>
                    <a:close/>
                  </a:path>
                </a:pathLst>
              </a:custGeom>
              <a:solidFill>
                <a:srgbClr val="593C8F"/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-47625"/>
                <a:ext cx="2353221" cy="39210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7" name="TextBox 7"/>
            <p:cNvSpPr txBox="1"/>
            <p:nvPr/>
          </p:nvSpPr>
          <p:spPr>
            <a:xfrm>
              <a:off x="189569" y="43712"/>
              <a:ext cx="11913181" cy="15707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759"/>
                </a:lnSpc>
                <a:spcBef>
                  <a:spcPct val="0"/>
                </a:spcBef>
              </a:pPr>
              <a:r>
                <a:rPr lang="en-US" sz="3399" b="1">
                  <a:solidFill>
                    <a:srgbClr val="FFFFFF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MODULE 2: PRODUCT / INVENTORY MANAGEMENT</a:t>
              </a: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963305" y="2695960"/>
            <a:ext cx="16011023" cy="10340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US" sz="2935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Module 2 is the core operational module of the Inventra – Intelligent Inventory Management System.</a:t>
            </a:r>
          </a:p>
          <a:p>
            <a:pPr algn="l">
              <a:lnSpc>
                <a:spcPts val="4109"/>
              </a:lnSpc>
              <a:spcBef>
                <a:spcPct val="0"/>
              </a:spcBef>
            </a:pPr>
            <a:r>
              <a:rPr lang="en-US" sz="2935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It is responsible for managing products and maintaining accurate stock levels in real time.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165301" y="4836729"/>
            <a:ext cx="12270395" cy="3790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65"/>
              </a:lnSpc>
              <a:spcBef>
                <a:spcPct val="0"/>
              </a:spcBef>
            </a:pPr>
            <a:r>
              <a:rPr lang="en-US" sz="3689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Purpose of Module 2</a:t>
            </a:r>
          </a:p>
          <a:p>
            <a:pPr algn="l">
              <a:lnSpc>
                <a:spcPts val="5003"/>
              </a:lnSpc>
              <a:spcBef>
                <a:spcPct val="0"/>
              </a:spcBef>
            </a:pPr>
            <a:r>
              <a:rPr lang="en-US" sz="3574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•The main goal of this module is to:</a:t>
            </a:r>
          </a:p>
          <a:p>
            <a:pPr algn="l">
              <a:lnSpc>
                <a:spcPts val="5003"/>
              </a:lnSpc>
              <a:spcBef>
                <a:spcPct val="0"/>
              </a:spcBef>
            </a:pPr>
            <a:r>
              <a:rPr lang="en-US" sz="3574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•Store product details in a structured manner</a:t>
            </a:r>
          </a:p>
          <a:p>
            <a:pPr algn="l">
              <a:lnSpc>
                <a:spcPts val="5003"/>
              </a:lnSpc>
              <a:spcBef>
                <a:spcPct val="0"/>
              </a:spcBef>
            </a:pPr>
            <a:r>
              <a:rPr lang="en-US" sz="3574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•Track stock availability continuously</a:t>
            </a:r>
          </a:p>
          <a:p>
            <a:pPr algn="l">
              <a:lnSpc>
                <a:spcPts val="5003"/>
              </a:lnSpc>
              <a:spcBef>
                <a:spcPct val="0"/>
              </a:spcBef>
            </a:pPr>
            <a:r>
              <a:rPr lang="en-US" sz="3574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•Handle real-world inventory operations like stock-in and stock-out</a:t>
            </a:r>
          </a:p>
          <a:p>
            <a:pPr algn="l">
              <a:lnSpc>
                <a:spcPts val="5003"/>
              </a:lnSpc>
              <a:spcBef>
                <a:spcPct val="0"/>
              </a:spcBef>
            </a:pPr>
            <a:r>
              <a:rPr lang="en-US" sz="3574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•Prevent stock mismatch and negative inventory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312" r="-20312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380680" y="3763005"/>
            <a:ext cx="11630720" cy="31529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995"/>
              </a:lnSpc>
              <a:spcBef>
                <a:spcPct val="0"/>
              </a:spcBef>
            </a:pPr>
            <a:r>
              <a:rPr lang="en-US" sz="3200" b="1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Product Entity -</a:t>
            </a:r>
            <a:r>
              <a:rPr lang="en-US" sz="32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Product data model with SKU, quantity, price</a:t>
            </a:r>
          </a:p>
          <a:p>
            <a:pPr algn="ctr">
              <a:lnSpc>
                <a:spcPts val="4995"/>
              </a:lnSpc>
              <a:spcBef>
                <a:spcPct val="0"/>
              </a:spcBef>
            </a:pPr>
            <a:r>
              <a:rPr lang="en-US" sz="3200" b="1" dirty="0" err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ProductController</a:t>
            </a:r>
            <a:r>
              <a:rPr lang="en-US" sz="3200" b="1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 -</a:t>
            </a:r>
            <a:r>
              <a:rPr lang="en-US" sz="32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REST endpoints for product operations</a:t>
            </a:r>
          </a:p>
          <a:p>
            <a:pPr algn="ctr">
              <a:lnSpc>
                <a:spcPts val="4995"/>
              </a:lnSpc>
              <a:spcBef>
                <a:spcPct val="0"/>
              </a:spcBef>
            </a:pPr>
            <a:r>
              <a:rPr lang="en-US" sz="3200" b="1" dirty="0" err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ProductService</a:t>
            </a:r>
            <a:r>
              <a:rPr lang="en-US" sz="3200" b="1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 -</a:t>
            </a:r>
            <a:r>
              <a:rPr lang="en-US" sz="32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Business logic for inventory management</a:t>
            </a:r>
          </a:p>
          <a:p>
            <a:pPr algn="ctr">
              <a:lnSpc>
                <a:spcPts val="4995"/>
              </a:lnSpc>
              <a:spcBef>
                <a:spcPct val="0"/>
              </a:spcBef>
            </a:pPr>
            <a:r>
              <a:rPr lang="en-US" sz="3200" b="1" dirty="0" err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ProductRepository</a:t>
            </a:r>
            <a:r>
              <a:rPr lang="en-US" sz="3200" b="1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 -</a:t>
            </a:r>
            <a:r>
              <a:rPr lang="en-US" sz="32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Database queries</a:t>
            </a:r>
          </a:p>
          <a:p>
            <a:pPr algn="ctr">
              <a:lnSpc>
                <a:spcPts val="4995"/>
              </a:lnSpc>
              <a:spcBef>
                <a:spcPct val="0"/>
              </a:spcBef>
            </a:pPr>
            <a:r>
              <a:rPr lang="en-US" sz="3200" b="1" dirty="0" err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TransactionService</a:t>
            </a:r>
            <a:r>
              <a:rPr lang="en-US" sz="3200" b="1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 -</a:t>
            </a:r>
            <a:r>
              <a:rPr lang="en-US" sz="32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Logs stock movements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4881553" y="1028700"/>
            <a:ext cx="8524895" cy="1247930"/>
            <a:chOff x="0" y="0"/>
            <a:chExt cx="11366526" cy="1663906"/>
          </a:xfrm>
        </p:grpSpPr>
        <p:grpSp>
          <p:nvGrpSpPr>
            <p:cNvPr id="5" name="Group 5"/>
            <p:cNvGrpSpPr/>
            <p:nvPr/>
          </p:nvGrpSpPr>
          <p:grpSpPr>
            <a:xfrm>
              <a:off x="0" y="0"/>
              <a:ext cx="11366526" cy="1663906"/>
              <a:chOff x="0" y="0"/>
              <a:chExt cx="2353221" cy="34448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2353221" cy="344480"/>
              </a:xfrm>
              <a:custGeom>
                <a:avLst/>
                <a:gdLst/>
                <a:ahLst/>
                <a:cxnLst/>
                <a:rect l="l" t="t" r="r" b="b"/>
                <a:pathLst>
                  <a:path w="2353221" h="344480">
                    <a:moveTo>
                      <a:pt x="44191" y="0"/>
                    </a:moveTo>
                    <a:lnTo>
                      <a:pt x="2309030" y="0"/>
                    </a:lnTo>
                    <a:cubicBezTo>
                      <a:pt x="2333436" y="0"/>
                      <a:pt x="2353221" y="19785"/>
                      <a:pt x="2353221" y="44191"/>
                    </a:cubicBezTo>
                    <a:lnTo>
                      <a:pt x="2353221" y="300289"/>
                    </a:lnTo>
                    <a:cubicBezTo>
                      <a:pt x="2353221" y="324695"/>
                      <a:pt x="2333436" y="344480"/>
                      <a:pt x="2309030" y="344480"/>
                    </a:cubicBezTo>
                    <a:lnTo>
                      <a:pt x="44191" y="344480"/>
                    </a:lnTo>
                    <a:cubicBezTo>
                      <a:pt x="19785" y="344480"/>
                      <a:pt x="0" y="324695"/>
                      <a:pt x="0" y="300289"/>
                    </a:cubicBezTo>
                    <a:lnTo>
                      <a:pt x="0" y="44191"/>
                    </a:lnTo>
                    <a:cubicBezTo>
                      <a:pt x="0" y="19785"/>
                      <a:pt x="19785" y="0"/>
                      <a:pt x="44191" y="0"/>
                    </a:cubicBezTo>
                    <a:close/>
                  </a:path>
                </a:pathLst>
              </a:custGeom>
              <a:solidFill>
                <a:srgbClr val="593C8F"/>
              </a:solidFill>
            </p:spPr>
          </p:sp>
          <p:sp>
            <p:nvSpPr>
              <p:cNvPr id="7" name="TextBox 7"/>
              <p:cNvSpPr txBox="1"/>
              <p:nvPr/>
            </p:nvSpPr>
            <p:spPr>
              <a:xfrm>
                <a:off x="0" y="-47625"/>
                <a:ext cx="2353221" cy="39210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8" name="TextBox 8"/>
            <p:cNvSpPr txBox="1"/>
            <p:nvPr/>
          </p:nvSpPr>
          <p:spPr>
            <a:xfrm>
              <a:off x="1239911" y="378436"/>
              <a:ext cx="8886705" cy="8117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942"/>
                </a:lnSpc>
                <a:spcBef>
                  <a:spcPct val="0"/>
                </a:spcBef>
              </a:pPr>
              <a:r>
                <a:rPr lang="en-US" sz="3530" b="1">
                  <a:solidFill>
                    <a:srgbClr val="FFFFFF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MODULE 2 – KEY CLASSES</a:t>
              </a: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312" r="-2031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51636" y="1028700"/>
            <a:ext cx="14984729" cy="8503833"/>
          </a:xfrm>
          <a:custGeom>
            <a:avLst/>
            <a:gdLst/>
            <a:ahLst/>
            <a:cxnLst/>
            <a:rect l="l" t="t" r="r" b="b"/>
            <a:pathLst>
              <a:path w="14984729" h="8503833">
                <a:moveTo>
                  <a:pt x="0" y="0"/>
                </a:moveTo>
                <a:lnTo>
                  <a:pt x="14984728" y="0"/>
                </a:lnTo>
                <a:lnTo>
                  <a:pt x="14984728" y="8503833"/>
                </a:lnTo>
                <a:lnTo>
                  <a:pt x="0" y="850383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312" r="-2031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224555" y="1292670"/>
            <a:ext cx="15838889" cy="7701660"/>
          </a:xfrm>
          <a:custGeom>
            <a:avLst/>
            <a:gdLst/>
            <a:ahLst/>
            <a:cxnLst/>
            <a:rect l="l" t="t" r="r" b="b"/>
            <a:pathLst>
              <a:path w="15838889" h="7701660">
                <a:moveTo>
                  <a:pt x="0" y="0"/>
                </a:moveTo>
                <a:lnTo>
                  <a:pt x="15838890" y="0"/>
                </a:lnTo>
                <a:lnTo>
                  <a:pt x="15838890" y="7701660"/>
                </a:lnTo>
                <a:lnTo>
                  <a:pt x="0" y="77016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312" r="-2031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28700" y="1028700"/>
            <a:ext cx="16230600" cy="7871841"/>
          </a:xfrm>
          <a:custGeom>
            <a:avLst/>
            <a:gdLst/>
            <a:ahLst/>
            <a:cxnLst/>
            <a:rect l="l" t="t" r="r" b="b"/>
            <a:pathLst>
              <a:path w="16230600" h="7871841">
                <a:moveTo>
                  <a:pt x="0" y="0"/>
                </a:moveTo>
                <a:lnTo>
                  <a:pt x="16230600" y="0"/>
                </a:lnTo>
                <a:lnTo>
                  <a:pt x="16230600" y="7871841"/>
                </a:lnTo>
                <a:lnTo>
                  <a:pt x="0" y="78718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312" r="-20312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229493" y="3775546"/>
            <a:ext cx="7587664" cy="33821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77"/>
              </a:lnSpc>
              <a:spcBef>
                <a:spcPct val="0"/>
              </a:spcBef>
            </a:pPr>
            <a:r>
              <a:rPr lang="en-US" sz="3197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Purpose of Module 3</a:t>
            </a:r>
          </a:p>
          <a:p>
            <a:pPr algn="l">
              <a:lnSpc>
                <a:spcPts val="4477"/>
              </a:lnSpc>
              <a:spcBef>
                <a:spcPct val="0"/>
              </a:spcBef>
            </a:pPr>
            <a:r>
              <a:rPr lang="en-US" sz="3197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main objectives of this module are to:</a:t>
            </a:r>
          </a:p>
          <a:p>
            <a:pPr marL="690447" lvl="1" indent="-345223" algn="l">
              <a:lnSpc>
                <a:spcPts val="4477"/>
              </a:lnSpc>
              <a:buFont typeface="Arial"/>
              <a:buChar char="•"/>
            </a:pPr>
            <a:r>
              <a:rPr lang="en-US" sz="3197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Detect low-stock conditions in real time</a:t>
            </a:r>
          </a:p>
          <a:p>
            <a:pPr marL="690447" lvl="1" indent="-345223" algn="l">
              <a:lnSpc>
                <a:spcPts val="4477"/>
              </a:lnSpc>
              <a:buFont typeface="Arial"/>
              <a:buChar char="•"/>
            </a:pPr>
            <a:r>
              <a:rPr lang="en-US" sz="3197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Notify users at the right time</a:t>
            </a:r>
          </a:p>
          <a:p>
            <a:pPr marL="690447" lvl="1" indent="-345223" algn="l">
              <a:lnSpc>
                <a:spcPts val="4477"/>
              </a:lnSpc>
              <a:buFont typeface="Arial"/>
              <a:buChar char="•"/>
            </a:pPr>
            <a:r>
              <a:rPr lang="en-US" sz="3197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Avoid repeated or unnecessary alerts</a:t>
            </a:r>
          </a:p>
          <a:p>
            <a:pPr marL="690447" lvl="1" indent="-345223" algn="l">
              <a:lnSpc>
                <a:spcPts val="4477"/>
              </a:lnSpc>
              <a:buFont typeface="Arial"/>
              <a:buChar char="•"/>
            </a:pPr>
            <a:r>
              <a:rPr lang="en-US" sz="3197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Improve inventory decision-making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8112667" y="4166367"/>
            <a:ext cx="10753593" cy="9771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22"/>
              </a:lnSpc>
              <a:spcBef>
                <a:spcPct val="0"/>
              </a:spcBef>
            </a:pPr>
            <a:r>
              <a:rPr lang="en-US" sz="2730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ALERT TRIGGER FLOW</a:t>
            </a:r>
          </a:p>
          <a:p>
            <a:pPr algn="ctr">
              <a:lnSpc>
                <a:spcPts val="3962"/>
              </a:lnSpc>
              <a:spcBef>
                <a:spcPct val="0"/>
              </a:spcBef>
            </a:pPr>
            <a:r>
              <a:rPr lang="en-US" sz="283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Stock Update → Check Minimum Level → Alert Triggered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621113" y="1195849"/>
            <a:ext cx="9045773" cy="6177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02"/>
              </a:lnSpc>
              <a:spcBef>
                <a:spcPct val="0"/>
              </a:spcBef>
            </a:pPr>
            <a:r>
              <a:rPr lang="en-US" sz="3430" b="1">
                <a:solidFill>
                  <a:srgbClr val="593C8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MODULE 3: INVENTORY ALERTS MODULE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3810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312" r="-20312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4953000" y="895350"/>
            <a:ext cx="8284716" cy="8118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902"/>
              </a:lnSpc>
              <a:spcBef>
                <a:spcPct val="0"/>
              </a:spcBef>
            </a:pPr>
            <a:r>
              <a:rPr lang="en-US" sz="4930" b="1" dirty="0">
                <a:solidFill>
                  <a:srgbClr val="593C8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MODULE 3 – KEY CLASSES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822128" y="3248091"/>
            <a:ext cx="12643743" cy="394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42"/>
              </a:lnSpc>
              <a:spcBef>
                <a:spcPct val="0"/>
              </a:spcBef>
            </a:pPr>
            <a:r>
              <a:rPr lang="en-US" sz="3200" b="1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Transaction – </a:t>
            </a:r>
            <a:r>
              <a:rPr lang="en-US" sz="32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stores issue/return record</a:t>
            </a:r>
          </a:p>
          <a:p>
            <a:pPr algn="ctr">
              <a:lnSpc>
                <a:spcPts val="6342"/>
              </a:lnSpc>
              <a:spcBef>
                <a:spcPct val="0"/>
              </a:spcBef>
            </a:pPr>
            <a:r>
              <a:rPr lang="en-US" sz="3200" b="1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lang="en-US" sz="3200" b="1" dirty="0" err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ssueService</a:t>
            </a:r>
            <a:r>
              <a:rPr lang="en-US" sz="3200" b="1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 – </a:t>
            </a:r>
            <a:r>
              <a:rPr lang="en-US" sz="32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handles issuing items + stock reduction</a:t>
            </a:r>
          </a:p>
          <a:p>
            <a:pPr algn="ctr">
              <a:lnSpc>
                <a:spcPts val="6342"/>
              </a:lnSpc>
              <a:spcBef>
                <a:spcPct val="0"/>
              </a:spcBef>
            </a:pPr>
            <a:r>
              <a:rPr lang="en-US" sz="3200" b="1" dirty="0" err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ReturnService</a:t>
            </a:r>
            <a:r>
              <a:rPr lang="en-US" sz="3200" b="1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 –</a:t>
            </a:r>
            <a:r>
              <a:rPr lang="en-US" sz="32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handles return + stock update</a:t>
            </a:r>
          </a:p>
          <a:p>
            <a:pPr algn="ctr">
              <a:lnSpc>
                <a:spcPts val="6342"/>
              </a:lnSpc>
              <a:spcBef>
                <a:spcPct val="0"/>
              </a:spcBef>
            </a:pPr>
            <a:r>
              <a:rPr lang="en-US" sz="3200" b="1" dirty="0" err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TransactionHistory</a:t>
            </a:r>
            <a:r>
              <a:rPr lang="en-US" sz="3200" b="1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 – </a:t>
            </a:r>
            <a:r>
              <a:rPr lang="en-US" sz="32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view/search/filter transactions</a:t>
            </a:r>
          </a:p>
          <a:p>
            <a:pPr algn="ctr">
              <a:lnSpc>
                <a:spcPts val="6342"/>
              </a:lnSpc>
              <a:spcBef>
                <a:spcPct val="0"/>
              </a:spcBef>
            </a:pPr>
            <a:r>
              <a:rPr lang="en-US" sz="3200" b="1" dirty="0" err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TransactionRepository</a:t>
            </a:r>
            <a:r>
              <a:rPr lang="en-US" sz="3200" b="1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 –</a:t>
            </a:r>
            <a:r>
              <a:rPr lang="en-US" sz="32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DB insert/fetch transactions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7259300" y="0"/>
            <a:ext cx="3086100" cy="10287000"/>
            <a:chOff x="0" y="0"/>
            <a:chExt cx="812800" cy="270933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2709333"/>
            </a:xfrm>
            <a:custGeom>
              <a:avLst/>
              <a:gdLst/>
              <a:ahLst/>
              <a:cxnLst/>
              <a:rect l="l" t="t" r="r" b="b"/>
              <a:pathLst>
                <a:path w="812800" h="2709333">
                  <a:moveTo>
                    <a:pt x="0" y="0"/>
                  </a:moveTo>
                  <a:lnTo>
                    <a:pt x="812800" y="0"/>
                  </a:lnTo>
                  <a:lnTo>
                    <a:pt x="81280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93C8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12800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312" r="-2031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5201900" y="0"/>
            <a:ext cx="3086100" cy="10287000"/>
            <a:chOff x="0" y="0"/>
            <a:chExt cx="812800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2709333"/>
            </a:xfrm>
            <a:custGeom>
              <a:avLst/>
              <a:gdLst/>
              <a:ahLst/>
              <a:cxnLst/>
              <a:rect l="l" t="t" r="r" b="b"/>
              <a:pathLst>
                <a:path w="812800" h="2709333">
                  <a:moveTo>
                    <a:pt x="0" y="0"/>
                  </a:moveTo>
                  <a:lnTo>
                    <a:pt x="812800" y="0"/>
                  </a:lnTo>
                  <a:lnTo>
                    <a:pt x="81280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93C8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812800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379968" y="904875"/>
            <a:ext cx="7154432" cy="18040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139"/>
              </a:lnSpc>
              <a:spcBef>
                <a:spcPct val="0"/>
              </a:spcBef>
            </a:pPr>
            <a:r>
              <a:rPr lang="en-US" sz="5099" b="1" dirty="0">
                <a:solidFill>
                  <a:srgbClr val="593C8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Meaning of “</a:t>
            </a:r>
            <a:r>
              <a:rPr lang="en-US" sz="5099" b="1" dirty="0" err="1">
                <a:solidFill>
                  <a:srgbClr val="593C8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Inventra</a:t>
            </a:r>
            <a:r>
              <a:rPr lang="en-US" sz="5099" b="1" dirty="0">
                <a:solidFill>
                  <a:srgbClr val="593C8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”</a:t>
            </a:r>
          </a:p>
          <a:p>
            <a:pPr algn="ctr">
              <a:lnSpc>
                <a:spcPts val="7139"/>
              </a:lnSpc>
              <a:spcBef>
                <a:spcPct val="0"/>
              </a:spcBef>
            </a:pPr>
            <a:r>
              <a:rPr lang="en-US" sz="5099" b="1" dirty="0">
                <a:solidFill>
                  <a:srgbClr val="593C8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600200" y="2889738"/>
            <a:ext cx="13251490" cy="47705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354"/>
              </a:lnSpc>
              <a:spcBef>
                <a:spcPct val="0"/>
              </a:spcBef>
            </a:pPr>
            <a:r>
              <a:rPr lang="en-US" sz="3824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•</a:t>
            </a:r>
            <a:r>
              <a:rPr lang="en-US" sz="3200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Inventra</a:t>
            </a:r>
            <a:r>
              <a:rPr lang="en-US" sz="32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= Inventory + Automation</a:t>
            </a:r>
          </a:p>
          <a:p>
            <a:pPr algn="l">
              <a:lnSpc>
                <a:spcPts val="5354"/>
              </a:lnSpc>
              <a:spcBef>
                <a:spcPct val="0"/>
              </a:spcBef>
            </a:pPr>
            <a:r>
              <a:rPr lang="en-US" sz="32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•The system aims to manage inventory intelligently by tracking stock, sales, purchases, suppliers, and products.</a:t>
            </a:r>
          </a:p>
          <a:p>
            <a:pPr algn="l">
              <a:lnSpc>
                <a:spcPts val="5354"/>
              </a:lnSpc>
              <a:spcBef>
                <a:spcPct val="0"/>
              </a:spcBef>
            </a:pPr>
            <a:r>
              <a:rPr lang="en-US" sz="32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•It reduces manual work, avoids stock-out/overstock issues, and ensures efficient inventory control.</a:t>
            </a:r>
          </a:p>
          <a:p>
            <a:pPr algn="l">
              <a:lnSpc>
                <a:spcPts val="5354"/>
              </a:lnSpc>
              <a:spcBef>
                <a:spcPct val="0"/>
              </a:spcBef>
            </a:pPr>
            <a:r>
              <a:rPr lang="en-US" sz="32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•The title reflects the system’s goal:</a:t>
            </a:r>
          </a:p>
          <a:p>
            <a:pPr algn="l">
              <a:lnSpc>
                <a:spcPts val="5354"/>
              </a:lnSpc>
              <a:spcBef>
                <a:spcPct val="0"/>
              </a:spcBef>
            </a:pPr>
            <a:r>
              <a:rPr lang="en-US" sz="32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“An intelligent platform to automate and optimize inventory operations.”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312" r="-2031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28700" y="1152830"/>
            <a:ext cx="16230600" cy="7981341"/>
          </a:xfrm>
          <a:custGeom>
            <a:avLst/>
            <a:gdLst/>
            <a:ahLst/>
            <a:cxnLst/>
            <a:rect l="l" t="t" r="r" b="b"/>
            <a:pathLst>
              <a:path w="16230600" h="7981341">
                <a:moveTo>
                  <a:pt x="0" y="0"/>
                </a:moveTo>
                <a:lnTo>
                  <a:pt x="16230600" y="0"/>
                </a:lnTo>
                <a:lnTo>
                  <a:pt x="16230600" y="7981340"/>
                </a:lnTo>
                <a:lnTo>
                  <a:pt x="0" y="79813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613"/>
            </a:stretch>
          </a:blipFill>
        </p:spPr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312" r="-2031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21054" y="1257830"/>
            <a:ext cx="15245893" cy="7375201"/>
          </a:xfrm>
          <a:custGeom>
            <a:avLst/>
            <a:gdLst/>
            <a:ahLst/>
            <a:cxnLst/>
            <a:rect l="l" t="t" r="r" b="b"/>
            <a:pathLst>
              <a:path w="15245893" h="7375201">
                <a:moveTo>
                  <a:pt x="0" y="0"/>
                </a:moveTo>
                <a:lnTo>
                  <a:pt x="15245892" y="0"/>
                </a:lnTo>
                <a:lnTo>
                  <a:pt x="15245892" y="7375201"/>
                </a:lnTo>
                <a:lnTo>
                  <a:pt x="0" y="73752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312" r="-20312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315494" y="519813"/>
            <a:ext cx="11017846" cy="7598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02"/>
              </a:lnSpc>
              <a:spcBef>
                <a:spcPct val="0"/>
              </a:spcBef>
            </a:pPr>
            <a:r>
              <a:rPr lang="en-US" sz="3200" b="1" dirty="0">
                <a:solidFill>
                  <a:srgbClr val="593C8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MODULE 4: REPORTS &amp; ANALYTICS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797363" y="2209928"/>
            <a:ext cx="11893054" cy="61968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42"/>
              </a:lnSpc>
            </a:pPr>
            <a:r>
              <a:rPr lang="en-US" sz="28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Module 4 is the Reports &amp; Analytics part of </a:t>
            </a:r>
            <a:r>
              <a:rPr lang="en-US" sz="2800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Inventra</a:t>
            </a:r>
            <a:r>
              <a:rPr lang="en-US" sz="28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</a:p>
          <a:p>
            <a:pPr marL="762165" lvl="1" indent="-381082" algn="l">
              <a:lnSpc>
                <a:spcPts val="4942"/>
              </a:lnSpc>
              <a:buFont typeface="Arial"/>
              <a:buChar char="•"/>
            </a:pPr>
            <a:r>
              <a:rPr lang="en-US" sz="28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It converts inventory + transaction data into useful insights.</a:t>
            </a:r>
          </a:p>
          <a:p>
            <a:pPr marL="762165" lvl="1" indent="-381082" algn="l">
              <a:lnSpc>
                <a:spcPts val="4942"/>
              </a:lnSpc>
              <a:buFont typeface="Arial"/>
              <a:buChar char="•"/>
            </a:pPr>
            <a:r>
              <a:rPr lang="en-US" sz="28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It shows the dashboard view with charts and summary counts.</a:t>
            </a:r>
          </a:p>
          <a:p>
            <a:pPr marL="762165" lvl="1" indent="-381082" algn="l">
              <a:lnSpc>
                <a:spcPts val="4942"/>
              </a:lnSpc>
              <a:buFont typeface="Arial"/>
              <a:buChar char="•"/>
            </a:pPr>
            <a:r>
              <a:rPr lang="en-US" sz="28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Helps admins/managers monitor stock and decisions easily.</a:t>
            </a:r>
          </a:p>
          <a:p>
            <a:pPr marL="762165" lvl="1" indent="-381082" algn="l">
              <a:lnSpc>
                <a:spcPts val="4942"/>
              </a:lnSpc>
              <a:buFont typeface="Arial"/>
              <a:buChar char="•"/>
            </a:pPr>
            <a:r>
              <a:rPr lang="en-US" sz="28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 generate real-time reports from system data</a:t>
            </a:r>
          </a:p>
          <a:p>
            <a:pPr algn="l">
              <a:lnSpc>
                <a:spcPts val="4942"/>
              </a:lnSpc>
            </a:pPr>
            <a:r>
              <a:rPr lang="en-US" sz="28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To display:</a:t>
            </a:r>
          </a:p>
          <a:p>
            <a:pPr marL="762165" lvl="1" indent="-381082" algn="l">
              <a:lnSpc>
                <a:spcPts val="4942"/>
              </a:lnSpc>
              <a:buFont typeface="Arial"/>
              <a:buChar char="•"/>
            </a:pPr>
            <a:r>
              <a:rPr lang="en-US" sz="28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Total items</a:t>
            </a:r>
          </a:p>
          <a:p>
            <a:pPr marL="762165" lvl="1" indent="-381082" algn="l">
              <a:lnSpc>
                <a:spcPts val="4942"/>
              </a:lnSpc>
              <a:buFont typeface="Arial"/>
              <a:buChar char="•"/>
            </a:pPr>
            <a:r>
              <a:rPr lang="en-US" sz="28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Available stock</a:t>
            </a:r>
          </a:p>
          <a:p>
            <a:pPr marL="762165" lvl="1" indent="-381082" algn="l">
              <a:lnSpc>
                <a:spcPts val="4942"/>
              </a:lnSpc>
              <a:buFont typeface="Arial"/>
              <a:buChar char="•"/>
            </a:pPr>
            <a:r>
              <a:rPr lang="en-US" sz="28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Low stock alerts</a:t>
            </a:r>
          </a:p>
          <a:p>
            <a:pPr marL="762165" lvl="1" indent="-381082" algn="l">
              <a:lnSpc>
                <a:spcPts val="4942"/>
              </a:lnSpc>
              <a:buFont typeface="Arial"/>
              <a:buChar char="•"/>
            </a:pPr>
            <a:r>
              <a:rPr lang="en-US" sz="28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Recently issued/returned items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6549115" y="0"/>
            <a:ext cx="3796285" cy="10287000"/>
            <a:chOff x="0" y="0"/>
            <a:chExt cx="999845" cy="270933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999845" cy="2709333"/>
            </a:xfrm>
            <a:custGeom>
              <a:avLst/>
              <a:gdLst/>
              <a:ahLst/>
              <a:cxnLst/>
              <a:rect l="l" t="t" r="r" b="b"/>
              <a:pathLst>
                <a:path w="999845" h="2709333">
                  <a:moveTo>
                    <a:pt x="0" y="0"/>
                  </a:moveTo>
                  <a:lnTo>
                    <a:pt x="999845" y="0"/>
                  </a:lnTo>
                  <a:lnTo>
                    <a:pt x="99984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93C8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999845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312" r="-20312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6418202" y="1190216"/>
            <a:ext cx="4554597" cy="7718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902"/>
              </a:lnSpc>
              <a:spcBef>
                <a:spcPct val="0"/>
              </a:spcBef>
            </a:pPr>
            <a:r>
              <a:rPr lang="en-US" sz="3600" b="1" dirty="0">
                <a:solidFill>
                  <a:srgbClr val="593C8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CONCLUSION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651072" y="2882013"/>
            <a:ext cx="14204653" cy="43896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02"/>
              </a:lnSpc>
              <a:spcBef>
                <a:spcPct val="0"/>
              </a:spcBef>
            </a:pPr>
            <a:r>
              <a:rPr lang="en-US" sz="3200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Inventra</a:t>
            </a:r>
            <a:r>
              <a:rPr lang="en-US" sz="32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transforms inventory management from manual</a:t>
            </a:r>
          </a:p>
          <a:p>
            <a:pPr algn="l">
              <a:lnSpc>
                <a:spcPts val="6902"/>
              </a:lnSpc>
              <a:spcBef>
                <a:spcPct val="0"/>
              </a:spcBef>
            </a:pPr>
            <a:r>
              <a:rPr lang="en-US" sz="32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tracking to intelligent monitoring, helping businesses: </a:t>
            </a:r>
          </a:p>
          <a:p>
            <a:pPr marL="1064417" lvl="1" indent="-532209" algn="l">
              <a:lnSpc>
                <a:spcPts val="6902"/>
              </a:lnSpc>
              <a:buFont typeface="Arial"/>
              <a:buChar char="•"/>
            </a:pPr>
            <a:r>
              <a:rPr lang="en-US" sz="32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Increase efficiency</a:t>
            </a:r>
          </a:p>
          <a:p>
            <a:pPr marL="1064417" lvl="1" indent="-532209" algn="l">
              <a:lnSpc>
                <a:spcPts val="6902"/>
              </a:lnSpc>
              <a:buFont typeface="Arial"/>
              <a:buChar char="•"/>
            </a:pPr>
            <a:r>
              <a:rPr lang="en-US" sz="32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Reduce losses</a:t>
            </a:r>
          </a:p>
          <a:p>
            <a:pPr marL="1064417" lvl="1" indent="-532209" algn="l">
              <a:lnSpc>
                <a:spcPts val="6902"/>
              </a:lnSpc>
              <a:buFont typeface="Arial"/>
              <a:buChar char="•"/>
            </a:pPr>
            <a:r>
              <a:rPr lang="en-US" sz="32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Make faster decisions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7221200" y="0"/>
            <a:ext cx="3124200" cy="10287000"/>
            <a:chOff x="0" y="0"/>
            <a:chExt cx="999845" cy="270933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999845" cy="2709333"/>
            </a:xfrm>
            <a:custGeom>
              <a:avLst/>
              <a:gdLst/>
              <a:ahLst/>
              <a:cxnLst/>
              <a:rect l="l" t="t" r="r" b="b"/>
              <a:pathLst>
                <a:path w="999845" h="2709333">
                  <a:moveTo>
                    <a:pt x="0" y="0"/>
                  </a:moveTo>
                  <a:lnTo>
                    <a:pt x="999845" y="0"/>
                  </a:lnTo>
                  <a:lnTo>
                    <a:pt x="99984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93C8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999845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4308074" cy="10287000"/>
            <a:chOff x="0" y="0"/>
            <a:chExt cx="3768382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768382" cy="2709333"/>
            </a:xfrm>
            <a:custGeom>
              <a:avLst/>
              <a:gdLst/>
              <a:ahLst/>
              <a:cxnLst/>
              <a:rect l="l" t="t" r="r" b="b"/>
              <a:pathLst>
                <a:path w="3768382" h="2709333">
                  <a:moveTo>
                    <a:pt x="0" y="0"/>
                  </a:moveTo>
                  <a:lnTo>
                    <a:pt x="3768382" y="0"/>
                  </a:lnTo>
                  <a:lnTo>
                    <a:pt x="37683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93C8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37683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 flipV="1">
            <a:off x="1391984" y="1637696"/>
            <a:ext cx="4744891" cy="3810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TextBox 9"/>
          <p:cNvSpPr txBox="1"/>
          <p:nvPr/>
        </p:nvSpPr>
        <p:spPr>
          <a:xfrm>
            <a:off x="1391984" y="705849"/>
            <a:ext cx="4744891" cy="8826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99"/>
              </a:lnSpc>
              <a:spcBef>
                <a:spcPct val="0"/>
              </a:spcBef>
            </a:pPr>
            <a:r>
              <a:rPr lang="en-US" sz="4999" b="1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Existing System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079608" y="2463324"/>
            <a:ext cx="11246644" cy="52580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38"/>
              </a:lnSpc>
              <a:spcBef>
                <a:spcPct val="0"/>
              </a:spcBef>
            </a:pPr>
            <a:r>
              <a:rPr lang="en-US" sz="3200" b="1" dirty="0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Problems in the Existing System</a:t>
            </a:r>
          </a:p>
          <a:p>
            <a:pPr algn="l">
              <a:lnSpc>
                <a:spcPts val="5238"/>
              </a:lnSpc>
              <a:spcBef>
                <a:spcPct val="0"/>
              </a:spcBef>
            </a:pPr>
            <a:r>
              <a:rPr lang="en-US" sz="32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•Inventory is maintained manually using Excel or paper.</a:t>
            </a:r>
          </a:p>
          <a:p>
            <a:pPr algn="l">
              <a:lnSpc>
                <a:spcPts val="5238"/>
              </a:lnSpc>
              <a:spcBef>
                <a:spcPct val="0"/>
              </a:spcBef>
            </a:pPr>
            <a:r>
              <a:rPr lang="en-US" sz="32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•High chances of human error in stock entry.</a:t>
            </a:r>
          </a:p>
          <a:p>
            <a:pPr algn="l">
              <a:lnSpc>
                <a:spcPts val="5238"/>
              </a:lnSpc>
              <a:spcBef>
                <a:spcPct val="0"/>
              </a:spcBef>
            </a:pPr>
            <a:r>
              <a:rPr lang="en-US" sz="32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•No automatic stock updates after sales or purchase.</a:t>
            </a:r>
          </a:p>
          <a:p>
            <a:pPr algn="l">
              <a:lnSpc>
                <a:spcPts val="5238"/>
              </a:lnSpc>
              <a:spcBef>
                <a:spcPct val="0"/>
              </a:spcBef>
            </a:pPr>
            <a:r>
              <a:rPr lang="en-US" sz="32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•Difficult to identify low-stock items.</a:t>
            </a:r>
          </a:p>
          <a:p>
            <a:pPr algn="l">
              <a:lnSpc>
                <a:spcPts val="5238"/>
              </a:lnSpc>
              <a:spcBef>
                <a:spcPct val="0"/>
              </a:spcBef>
            </a:pPr>
            <a:r>
              <a:rPr lang="en-US" sz="32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•No real-time tracking.</a:t>
            </a:r>
          </a:p>
          <a:p>
            <a:pPr algn="l">
              <a:lnSpc>
                <a:spcPts val="5238"/>
              </a:lnSpc>
              <a:spcBef>
                <a:spcPct val="0"/>
              </a:spcBef>
            </a:pPr>
            <a:r>
              <a:rPr lang="en-US" sz="32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•Reports are produced manually, which is time-consuming.</a:t>
            </a:r>
          </a:p>
          <a:p>
            <a:pPr algn="l">
              <a:lnSpc>
                <a:spcPts val="5238"/>
              </a:lnSpc>
              <a:spcBef>
                <a:spcPct val="0"/>
              </a:spcBef>
            </a:pPr>
            <a:r>
              <a:rPr lang="en-US" sz="32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•Lack of system security and authentication.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312" r="-20312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20" y="1475771"/>
            <a:ext cx="10891084" cy="15195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18"/>
              </a:lnSpc>
            </a:pPr>
            <a:r>
              <a:rPr lang="en-US" sz="4298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PROPOSED SOLUTION: INVENTRA</a:t>
            </a:r>
          </a:p>
          <a:p>
            <a:pPr algn="l">
              <a:lnSpc>
                <a:spcPts val="6018"/>
              </a:lnSpc>
              <a:spcBef>
                <a:spcPct val="0"/>
              </a:spcBef>
            </a:pPr>
            <a:endParaRPr lang="en-US" sz="4298" b="1">
              <a:solidFill>
                <a:srgbClr val="000000"/>
              </a:solidFill>
              <a:latin typeface="Times New Roman Bold"/>
              <a:ea typeface="Times New Roman Bold"/>
              <a:cs typeface="Times New Roman Bold"/>
              <a:sym typeface="Times New Roman Bold"/>
            </a:endParaRPr>
          </a:p>
        </p:txBody>
      </p:sp>
      <p:sp>
        <p:nvSpPr>
          <p:cNvPr id="4" name="AutoShape 4"/>
          <p:cNvSpPr/>
          <p:nvPr/>
        </p:nvSpPr>
        <p:spPr>
          <a:xfrm flipH="1" flipV="1">
            <a:off x="1028720" y="2186817"/>
            <a:ext cx="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AutoShape 5"/>
          <p:cNvSpPr/>
          <p:nvPr/>
        </p:nvSpPr>
        <p:spPr>
          <a:xfrm>
            <a:off x="1029792" y="2252109"/>
            <a:ext cx="261874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" name="Group 6"/>
          <p:cNvGrpSpPr/>
          <p:nvPr/>
        </p:nvGrpSpPr>
        <p:grpSpPr>
          <a:xfrm>
            <a:off x="15994153" y="0"/>
            <a:ext cx="3086100" cy="10287000"/>
            <a:chOff x="0" y="0"/>
            <a:chExt cx="812800" cy="270933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2709333"/>
            </a:xfrm>
            <a:custGeom>
              <a:avLst/>
              <a:gdLst/>
              <a:ahLst/>
              <a:cxnLst/>
              <a:rect l="l" t="t" r="r" b="b"/>
              <a:pathLst>
                <a:path w="812800" h="2709333">
                  <a:moveTo>
                    <a:pt x="0" y="0"/>
                  </a:moveTo>
                  <a:lnTo>
                    <a:pt x="812800" y="0"/>
                  </a:lnTo>
                  <a:lnTo>
                    <a:pt x="81280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93C8F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812800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970450" y="2900108"/>
            <a:ext cx="11783208" cy="71391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51"/>
              </a:lnSpc>
            </a:pPr>
            <a:r>
              <a:rPr lang="en-US" sz="3200" b="1" dirty="0" err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Inventra</a:t>
            </a:r>
            <a:r>
              <a:rPr lang="en-US" sz="3200" b="1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 is a smart inventory platform that:</a:t>
            </a:r>
          </a:p>
          <a:p>
            <a:pPr algn="l">
              <a:lnSpc>
                <a:spcPts val="5051"/>
              </a:lnSpc>
            </a:pPr>
            <a:endParaRPr lang="en-US" sz="3200" b="1" dirty="0">
              <a:solidFill>
                <a:srgbClr val="000000"/>
              </a:solidFill>
              <a:latin typeface="Times New Roman Bold"/>
              <a:ea typeface="Times New Roman Bold"/>
              <a:cs typeface="Times New Roman Bold"/>
              <a:sym typeface="Times New Roman Bold"/>
            </a:endParaRPr>
          </a:p>
          <a:p>
            <a:pPr marL="779007" lvl="1" indent="-389504" algn="l">
              <a:lnSpc>
                <a:spcPts val="5051"/>
              </a:lnSpc>
              <a:buFont typeface="Arial"/>
              <a:buChar char="•"/>
            </a:pPr>
            <a:r>
              <a:rPr lang="en-US" sz="32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fully automated inventory management application.</a:t>
            </a:r>
          </a:p>
          <a:p>
            <a:pPr marL="779007" lvl="1" indent="-389504" algn="l">
              <a:lnSpc>
                <a:spcPts val="5051"/>
              </a:lnSpc>
              <a:buFont typeface="Arial"/>
              <a:buChar char="•"/>
            </a:pPr>
            <a:r>
              <a:rPr lang="en-US" sz="32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Tracks products, suppliers, stock levels, purchase and sales in real-time.</a:t>
            </a:r>
          </a:p>
          <a:p>
            <a:pPr marL="779007" lvl="1" indent="-389504" algn="l">
              <a:lnSpc>
                <a:spcPts val="5051"/>
              </a:lnSpc>
              <a:buFont typeface="Arial"/>
              <a:buChar char="•"/>
            </a:pPr>
            <a:r>
              <a:rPr lang="en-US" sz="32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Provides alerts, reports, and secure authentication.</a:t>
            </a:r>
          </a:p>
          <a:p>
            <a:pPr marL="779007" lvl="1" indent="-389504" algn="l">
              <a:lnSpc>
                <a:spcPts val="5051"/>
              </a:lnSpc>
              <a:buFont typeface="Arial"/>
              <a:buChar char="•"/>
            </a:pPr>
            <a:r>
              <a:rPr lang="en-US" sz="32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Simple user interface with accurate data processing.</a:t>
            </a:r>
          </a:p>
          <a:p>
            <a:pPr algn="l">
              <a:lnSpc>
                <a:spcPts val="5051"/>
              </a:lnSpc>
            </a:pPr>
            <a:endParaRPr lang="en-US" sz="3200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l">
              <a:lnSpc>
                <a:spcPts val="5051"/>
              </a:lnSpc>
            </a:pPr>
            <a:endParaRPr lang="en-US" sz="3200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l">
              <a:lnSpc>
                <a:spcPts val="5051"/>
              </a:lnSpc>
            </a:pPr>
            <a:r>
              <a:rPr lang="en-US" sz="3200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Goal:Move</a:t>
            </a:r>
            <a:r>
              <a:rPr lang="en-US" sz="32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from reactive inventory → intelligent inventory</a:t>
            </a:r>
          </a:p>
          <a:p>
            <a:pPr algn="l">
              <a:lnSpc>
                <a:spcPts val="5051"/>
              </a:lnSpc>
              <a:spcBef>
                <a:spcPct val="0"/>
              </a:spcBef>
            </a:pPr>
            <a:endParaRPr lang="en-US" sz="3608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3810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312" r="-2031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5867400" y="1573166"/>
            <a:ext cx="7920233" cy="8461742"/>
          </a:xfrm>
          <a:custGeom>
            <a:avLst/>
            <a:gdLst/>
            <a:ahLst/>
            <a:cxnLst/>
            <a:rect l="l" t="t" r="r" b="b"/>
            <a:pathLst>
              <a:path w="7920233" h="8461742">
                <a:moveTo>
                  <a:pt x="0" y="0"/>
                </a:moveTo>
                <a:lnTo>
                  <a:pt x="7920232" y="0"/>
                </a:lnTo>
                <a:lnTo>
                  <a:pt x="7920232" y="8461742"/>
                </a:lnTo>
                <a:lnTo>
                  <a:pt x="0" y="846174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8264" t="-14206" r="-2311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5536634" y="252092"/>
            <a:ext cx="8712766" cy="7910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139"/>
              </a:lnSpc>
              <a:spcBef>
                <a:spcPct val="0"/>
              </a:spcBef>
            </a:pPr>
            <a:r>
              <a:rPr lang="en-US" sz="3600" b="1" dirty="0">
                <a:solidFill>
                  <a:srgbClr val="593C8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SYSTEM ARCHITECTURE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312" r="-20312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4186537" y="1784786"/>
            <a:ext cx="4957463" cy="7382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18"/>
              </a:lnSpc>
              <a:spcBef>
                <a:spcPct val="0"/>
              </a:spcBef>
            </a:pPr>
            <a:r>
              <a:rPr lang="en-US" sz="4298">
                <a:solidFill>
                  <a:srgbClr val="593C8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MODULES</a:t>
            </a:r>
          </a:p>
        </p:txBody>
      </p:sp>
      <p:sp>
        <p:nvSpPr>
          <p:cNvPr id="4" name="AutoShape 4"/>
          <p:cNvSpPr/>
          <p:nvPr/>
        </p:nvSpPr>
        <p:spPr>
          <a:xfrm>
            <a:off x="4187609" y="2542074"/>
            <a:ext cx="261874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5" name="Group 5"/>
          <p:cNvGrpSpPr/>
          <p:nvPr/>
        </p:nvGrpSpPr>
        <p:grpSpPr>
          <a:xfrm>
            <a:off x="0" y="0"/>
            <a:ext cx="3086100" cy="10287000"/>
            <a:chOff x="0" y="0"/>
            <a:chExt cx="812800" cy="270933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2709333"/>
            </a:xfrm>
            <a:custGeom>
              <a:avLst/>
              <a:gdLst/>
              <a:ahLst/>
              <a:cxnLst/>
              <a:rect l="l" t="t" r="r" b="b"/>
              <a:pathLst>
                <a:path w="812800" h="2709333">
                  <a:moveTo>
                    <a:pt x="0" y="0"/>
                  </a:moveTo>
                  <a:lnTo>
                    <a:pt x="812800" y="0"/>
                  </a:lnTo>
                  <a:lnTo>
                    <a:pt x="81280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93C8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12800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4189304" y="8617964"/>
            <a:ext cx="2087283" cy="521821"/>
          </a:xfrm>
          <a:custGeom>
            <a:avLst/>
            <a:gdLst/>
            <a:ahLst/>
            <a:cxnLst/>
            <a:rect l="l" t="t" r="r" b="b"/>
            <a:pathLst>
              <a:path w="2087283" h="521821">
                <a:moveTo>
                  <a:pt x="0" y="0"/>
                </a:moveTo>
                <a:lnTo>
                  <a:pt x="2087283" y="0"/>
                </a:lnTo>
                <a:lnTo>
                  <a:pt x="2087283" y="521821"/>
                </a:lnTo>
                <a:lnTo>
                  <a:pt x="0" y="52182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4186537" y="2772711"/>
            <a:ext cx="13646034" cy="40356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17"/>
              </a:lnSpc>
            </a:pPr>
            <a:r>
              <a:rPr lang="en-US" sz="3797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•Authentication - </a:t>
            </a:r>
            <a:r>
              <a:rPr lang="en-US" sz="3797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Login, token generation, role validation</a:t>
            </a:r>
          </a:p>
          <a:p>
            <a:pPr algn="l">
              <a:lnSpc>
                <a:spcPts val="5317"/>
              </a:lnSpc>
            </a:pPr>
            <a:r>
              <a:rPr lang="en-US" sz="3797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•Product / Inventory Management - </a:t>
            </a:r>
            <a:r>
              <a:rPr lang="en-US" sz="3797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Add, update, remove items, manage stock levels</a:t>
            </a:r>
          </a:p>
          <a:p>
            <a:pPr algn="l">
              <a:lnSpc>
                <a:spcPts val="5317"/>
              </a:lnSpc>
            </a:pPr>
            <a:r>
              <a:rPr lang="en-US" sz="3797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•Inventory Alerts - </a:t>
            </a:r>
            <a:r>
              <a:rPr lang="en-US" sz="3797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Low stock, expiry alerts, fast/slow moving items</a:t>
            </a:r>
          </a:p>
          <a:p>
            <a:pPr algn="l">
              <a:lnSpc>
                <a:spcPts val="5317"/>
              </a:lnSpc>
            </a:pPr>
            <a:r>
              <a:rPr lang="en-US" sz="3797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•Reports &amp; Analytics - </a:t>
            </a:r>
            <a:r>
              <a:rPr lang="en-US" sz="3797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Charts, predictions, insights</a:t>
            </a:r>
          </a:p>
          <a:p>
            <a:pPr algn="l">
              <a:lnSpc>
                <a:spcPts val="5317"/>
              </a:lnSpc>
              <a:spcBef>
                <a:spcPct val="0"/>
              </a:spcBef>
            </a:pPr>
            <a:endParaRPr lang="en-US" sz="3797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697597"/>
            <a:ext cx="8115300" cy="8496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18"/>
              </a:lnSpc>
              <a:spcBef>
                <a:spcPct val="0"/>
              </a:spcBef>
            </a:pPr>
            <a:r>
              <a:rPr lang="en-US" sz="4798" b="1">
                <a:solidFill>
                  <a:srgbClr val="593C8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SYSTEM CONFIGURATION</a:t>
            </a:r>
          </a:p>
        </p:txBody>
      </p:sp>
      <p:sp>
        <p:nvSpPr>
          <p:cNvPr id="3" name="AutoShape 3"/>
          <p:cNvSpPr/>
          <p:nvPr/>
        </p:nvSpPr>
        <p:spPr>
          <a:xfrm flipV="1">
            <a:off x="1028700" y="1547259"/>
            <a:ext cx="7962900" cy="1905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 rot="5400000">
            <a:off x="6480175" y="-1520825"/>
            <a:ext cx="5327650" cy="18288000"/>
            <a:chOff x="0" y="0"/>
            <a:chExt cx="1403167" cy="481659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403167" cy="4816592"/>
            </a:xfrm>
            <a:custGeom>
              <a:avLst/>
              <a:gdLst/>
              <a:ahLst/>
              <a:cxnLst/>
              <a:rect l="l" t="t" r="r" b="b"/>
              <a:pathLst>
                <a:path w="1403167" h="4816592">
                  <a:moveTo>
                    <a:pt x="0" y="0"/>
                  </a:moveTo>
                  <a:lnTo>
                    <a:pt x="1403167" y="0"/>
                  </a:lnTo>
                  <a:lnTo>
                    <a:pt x="1403167" y="4816592"/>
                  </a:lnTo>
                  <a:lnTo>
                    <a:pt x="0" y="4816592"/>
                  </a:lnTo>
                  <a:close/>
                </a:path>
              </a:pathLst>
            </a:custGeom>
            <a:solidFill>
              <a:srgbClr val="593C8F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1403167" cy="48642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391557" y="1790561"/>
            <a:ext cx="8675434" cy="2446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06"/>
              </a:lnSpc>
            </a:pPr>
            <a:r>
              <a:rPr lang="en-US" sz="3433" b="1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Hardware Requirements</a:t>
            </a:r>
          </a:p>
          <a:p>
            <a:pPr algn="l">
              <a:lnSpc>
                <a:spcPts val="4806"/>
              </a:lnSpc>
            </a:pPr>
            <a:r>
              <a:rPr lang="en-US" sz="3433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•Processor: Intel i5 or above</a:t>
            </a:r>
          </a:p>
          <a:p>
            <a:pPr algn="l">
              <a:lnSpc>
                <a:spcPts val="4806"/>
              </a:lnSpc>
            </a:pPr>
            <a:r>
              <a:rPr lang="en-US" sz="3433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•RAM: 8GB or more</a:t>
            </a:r>
          </a:p>
          <a:p>
            <a:pPr algn="l">
              <a:lnSpc>
                <a:spcPts val="4806"/>
              </a:lnSpc>
              <a:spcBef>
                <a:spcPct val="0"/>
              </a:spcBef>
            </a:pPr>
            <a:endParaRPr lang="en-US" sz="3433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391557" y="5213183"/>
            <a:ext cx="13040853" cy="4768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53"/>
              </a:lnSpc>
            </a:pPr>
            <a:r>
              <a:rPr lang="en-US" sz="3467" b="1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Software Requirements :</a:t>
            </a:r>
          </a:p>
          <a:p>
            <a:pPr algn="l">
              <a:lnSpc>
                <a:spcPts val="4433"/>
              </a:lnSpc>
            </a:pPr>
            <a:r>
              <a:rPr lang="en-US" sz="3167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•Operating System :Windows </a:t>
            </a:r>
          </a:p>
          <a:p>
            <a:pPr algn="l">
              <a:lnSpc>
                <a:spcPts val="4724"/>
              </a:lnSpc>
            </a:pPr>
            <a:r>
              <a:rPr lang="en-US" sz="3374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•Programming Language: Java </a:t>
            </a:r>
          </a:p>
          <a:p>
            <a:pPr algn="l">
              <a:lnSpc>
                <a:spcPts val="4433"/>
              </a:lnSpc>
            </a:pPr>
            <a:r>
              <a:rPr lang="en-US" sz="3167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•Front end: React.js</a:t>
            </a:r>
          </a:p>
          <a:p>
            <a:pPr algn="l">
              <a:lnSpc>
                <a:spcPts val="4433"/>
              </a:lnSpc>
            </a:pPr>
            <a:r>
              <a:rPr lang="en-US" sz="3167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•Database : MySQL + MySQL workbench</a:t>
            </a:r>
          </a:p>
          <a:p>
            <a:pPr algn="l">
              <a:lnSpc>
                <a:spcPts val="4433"/>
              </a:lnSpc>
            </a:pPr>
            <a:r>
              <a:rPr lang="en-US" sz="3167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•Tools: Eclipse/IntelliJ</a:t>
            </a:r>
          </a:p>
          <a:p>
            <a:pPr algn="l">
              <a:lnSpc>
                <a:spcPts val="4433"/>
              </a:lnSpc>
            </a:pPr>
            <a:r>
              <a:rPr lang="en-US" sz="3167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•Back end : Spring Boot ,spring MVC, REST API</a:t>
            </a:r>
          </a:p>
          <a:p>
            <a:pPr algn="l">
              <a:lnSpc>
                <a:spcPts val="6029"/>
              </a:lnSpc>
              <a:spcBef>
                <a:spcPct val="0"/>
              </a:spcBef>
            </a:pPr>
            <a:endParaRPr lang="en-US" sz="3167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312" r="-20312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1475771"/>
            <a:ext cx="8115300" cy="22815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18"/>
              </a:lnSpc>
            </a:pPr>
            <a:r>
              <a:rPr lang="en-US" sz="4298" b="1">
                <a:solidFill>
                  <a:srgbClr val="593C8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MODULE 1: AUTHENTICATION</a:t>
            </a:r>
          </a:p>
          <a:p>
            <a:pPr algn="l">
              <a:lnSpc>
                <a:spcPts val="6018"/>
              </a:lnSpc>
              <a:spcBef>
                <a:spcPct val="0"/>
              </a:spcBef>
            </a:pPr>
            <a:endParaRPr lang="en-US" sz="4298" b="1">
              <a:solidFill>
                <a:srgbClr val="593C8F"/>
              </a:solidFill>
              <a:latin typeface="Times New Roman Bold"/>
              <a:ea typeface="Times New Roman Bold"/>
              <a:cs typeface="Times New Roman Bold"/>
              <a:sym typeface="Times New Roman Bold"/>
            </a:endParaRPr>
          </a:p>
        </p:txBody>
      </p:sp>
      <p:sp>
        <p:nvSpPr>
          <p:cNvPr id="4" name="AutoShape 4"/>
          <p:cNvSpPr/>
          <p:nvPr/>
        </p:nvSpPr>
        <p:spPr>
          <a:xfrm flipV="1">
            <a:off x="1029771" y="2233059"/>
            <a:ext cx="3254698" cy="1905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5" name="Group 5"/>
          <p:cNvGrpSpPr/>
          <p:nvPr/>
        </p:nvGrpSpPr>
        <p:grpSpPr>
          <a:xfrm>
            <a:off x="15201900" y="0"/>
            <a:ext cx="3086100" cy="10287000"/>
            <a:chOff x="0" y="0"/>
            <a:chExt cx="812800" cy="270933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2709333"/>
            </a:xfrm>
            <a:custGeom>
              <a:avLst/>
              <a:gdLst/>
              <a:ahLst/>
              <a:cxnLst/>
              <a:rect l="l" t="t" r="r" b="b"/>
              <a:pathLst>
                <a:path w="812800" h="2709333">
                  <a:moveTo>
                    <a:pt x="0" y="0"/>
                  </a:moveTo>
                  <a:lnTo>
                    <a:pt x="812800" y="0"/>
                  </a:lnTo>
                  <a:lnTo>
                    <a:pt x="81280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93C8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12800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327438" y="3284271"/>
            <a:ext cx="11694871" cy="41238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424"/>
              </a:lnSpc>
            </a:pPr>
            <a:r>
              <a:rPr lang="en-US" sz="3874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•Entry point of the Inventory Management System</a:t>
            </a:r>
          </a:p>
          <a:p>
            <a:pPr algn="just">
              <a:lnSpc>
                <a:spcPts val="5424"/>
              </a:lnSpc>
            </a:pPr>
            <a:r>
              <a:rPr lang="en-US" sz="3874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•Verifies user identity using username and password</a:t>
            </a:r>
          </a:p>
          <a:p>
            <a:pPr algn="just">
              <a:lnSpc>
                <a:spcPts val="5424"/>
              </a:lnSpc>
            </a:pPr>
            <a:r>
              <a:rPr lang="en-US" sz="3874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•Allows only authorized users to access the system</a:t>
            </a:r>
          </a:p>
          <a:p>
            <a:pPr algn="just">
              <a:lnSpc>
                <a:spcPts val="5424"/>
              </a:lnSpc>
            </a:pPr>
            <a:r>
              <a:rPr lang="en-US" sz="3874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•Provides role-based access (Admin, Manager, Staff)</a:t>
            </a:r>
          </a:p>
          <a:p>
            <a:pPr algn="just">
              <a:lnSpc>
                <a:spcPts val="5424"/>
              </a:lnSpc>
            </a:pPr>
            <a:r>
              <a:rPr lang="en-US" sz="3874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•Restricts users to permitted features only</a:t>
            </a:r>
          </a:p>
          <a:p>
            <a:pPr algn="l">
              <a:lnSpc>
                <a:spcPts val="5424"/>
              </a:lnSpc>
              <a:spcBef>
                <a:spcPct val="0"/>
              </a:spcBef>
            </a:pPr>
            <a:endParaRPr lang="en-US" sz="3874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2652561" y="7153274"/>
            <a:ext cx="8344970" cy="23260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19"/>
              </a:lnSpc>
              <a:spcBef>
                <a:spcPct val="0"/>
              </a:spcBef>
            </a:pPr>
            <a:r>
              <a:rPr lang="en-US" sz="32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Username and password are received</a:t>
            </a:r>
          </a:p>
          <a:p>
            <a:pPr algn="ctr">
              <a:lnSpc>
                <a:spcPts val="4619"/>
              </a:lnSpc>
              <a:spcBef>
                <a:spcPct val="0"/>
              </a:spcBef>
            </a:pPr>
            <a:r>
              <a:rPr lang="en-US" sz="32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Credentials are validated</a:t>
            </a:r>
          </a:p>
          <a:p>
            <a:pPr algn="ctr">
              <a:lnSpc>
                <a:spcPts val="4619"/>
              </a:lnSpc>
              <a:spcBef>
                <a:spcPct val="0"/>
              </a:spcBef>
            </a:pPr>
            <a:r>
              <a:rPr lang="en-US" sz="32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If valid → token generated</a:t>
            </a:r>
          </a:p>
          <a:p>
            <a:pPr algn="ctr">
              <a:lnSpc>
                <a:spcPts val="4619"/>
              </a:lnSpc>
              <a:spcBef>
                <a:spcPct val="0"/>
              </a:spcBef>
            </a:pPr>
            <a:r>
              <a:rPr lang="en-US" sz="32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If invalid → error message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312" r="-20312"/>
            </a:stretch>
          </a:blipFill>
        </p:spPr>
      </p:sp>
      <p:sp>
        <p:nvSpPr>
          <p:cNvPr id="3" name="AutoShape 3"/>
          <p:cNvSpPr/>
          <p:nvPr/>
        </p:nvSpPr>
        <p:spPr>
          <a:xfrm flipH="1">
            <a:off x="1028720" y="2186817"/>
            <a:ext cx="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>
            <a:off x="0" y="2982818"/>
            <a:ext cx="18288000" cy="7304182"/>
            <a:chOff x="0" y="0"/>
            <a:chExt cx="5016172" cy="235090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016172" cy="2350903"/>
            </a:xfrm>
            <a:custGeom>
              <a:avLst/>
              <a:gdLst/>
              <a:ahLst/>
              <a:cxnLst/>
              <a:rect l="l" t="t" r="r" b="b"/>
              <a:pathLst>
                <a:path w="5016172" h="2350903">
                  <a:moveTo>
                    <a:pt x="0" y="0"/>
                  </a:moveTo>
                  <a:lnTo>
                    <a:pt x="5016172" y="0"/>
                  </a:lnTo>
                  <a:lnTo>
                    <a:pt x="5016172" y="2350903"/>
                  </a:lnTo>
                  <a:lnTo>
                    <a:pt x="0" y="2350903"/>
                  </a:lnTo>
                  <a:close/>
                </a:path>
              </a:pathLst>
            </a:custGeom>
            <a:solidFill>
              <a:srgbClr val="593C8F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5016172" cy="23985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5555944" y="1162161"/>
            <a:ext cx="6143923" cy="6584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79"/>
              </a:lnSpc>
              <a:spcBef>
                <a:spcPct val="0"/>
              </a:spcBef>
            </a:pPr>
            <a:r>
              <a:rPr lang="en-US" sz="3699" b="1">
                <a:solidFill>
                  <a:srgbClr val="593C8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MODULE 1 – KEY CLASSES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126602" y="3996344"/>
            <a:ext cx="13132698" cy="4232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0916" lvl="1" indent="-430458" algn="l">
              <a:lnSpc>
                <a:spcPts val="5582"/>
              </a:lnSpc>
              <a:buFont typeface="Arial"/>
              <a:buChar char="•"/>
            </a:pPr>
            <a:r>
              <a:rPr lang="en-US" sz="3987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AuthController - Handles HTTP requests</a:t>
            </a:r>
          </a:p>
          <a:p>
            <a:pPr marL="860916" lvl="1" indent="-430458" algn="l">
              <a:lnSpc>
                <a:spcPts val="5582"/>
              </a:lnSpc>
              <a:buFont typeface="Arial"/>
              <a:buChar char="•"/>
            </a:pPr>
            <a:r>
              <a:rPr lang="en-US" sz="3987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AuthService - Business logic for authentication</a:t>
            </a:r>
          </a:p>
          <a:p>
            <a:pPr marL="860916" lvl="1" indent="-430458" algn="l">
              <a:lnSpc>
                <a:spcPts val="5582"/>
              </a:lnSpc>
              <a:buFont typeface="Arial"/>
              <a:buChar char="•"/>
            </a:pPr>
            <a:r>
              <a:rPr lang="en-US" sz="3987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User Entity - User data model</a:t>
            </a:r>
          </a:p>
          <a:p>
            <a:pPr marL="860916" lvl="1" indent="-430458" algn="l">
              <a:lnSpc>
                <a:spcPts val="5582"/>
              </a:lnSpc>
              <a:buFont typeface="Arial"/>
              <a:buChar char="•"/>
            </a:pPr>
            <a:r>
              <a:rPr lang="en-US" sz="3987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UserRepository - Database operations</a:t>
            </a:r>
          </a:p>
          <a:p>
            <a:pPr marL="860916" lvl="1" indent="-430458" algn="l">
              <a:lnSpc>
                <a:spcPts val="5582"/>
              </a:lnSpc>
              <a:buFont typeface="Arial"/>
              <a:buChar char="•"/>
            </a:pPr>
            <a:r>
              <a:rPr lang="en-US" sz="3987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JWTUtility - Token generation and validation</a:t>
            </a:r>
          </a:p>
          <a:p>
            <a:pPr marL="860916" lvl="1" indent="-430458" algn="l">
              <a:lnSpc>
                <a:spcPts val="5582"/>
              </a:lnSpc>
              <a:buFont typeface="Arial"/>
              <a:buChar char="•"/>
            </a:pPr>
            <a:r>
              <a:rPr lang="en-US" sz="3987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EmailService - Password reset emails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765</Words>
  <Application>Microsoft Office PowerPoint</Application>
  <PresentationFormat>Custom</PresentationFormat>
  <Paragraphs>122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Times New Roman Bold</vt:lpstr>
      <vt:lpstr>Arial</vt:lpstr>
      <vt:lpstr>League Spartan</vt:lpstr>
      <vt:lpstr>Calibri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</dc:title>
  <dc:creator>tanoor kiran</dc:creator>
  <cp:lastModifiedBy>tanoor kiran</cp:lastModifiedBy>
  <cp:revision>2</cp:revision>
  <dcterms:created xsi:type="dcterms:W3CDTF">2006-08-16T00:00:00Z</dcterms:created>
  <dcterms:modified xsi:type="dcterms:W3CDTF">2026-02-09T20:04:03Z</dcterms:modified>
  <dc:identifier>DAHA2Wh7f88</dc:identifier>
</cp:coreProperties>
</file>